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4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2" r:id="rId9"/>
    <p:sldId id="263" r:id="rId10"/>
    <p:sldId id="264" r:id="rId11"/>
    <p:sldId id="275" r:id="rId12"/>
    <p:sldId id="267" r:id="rId13"/>
    <p:sldId id="274" r:id="rId14"/>
    <p:sldId id="276" r:id="rId15"/>
    <p:sldId id="277" r:id="rId16"/>
    <p:sldId id="278" r:id="rId17"/>
    <p:sldId id="272" r:id="rId18"/>
  </p:sldIdLst>
  <p:sldSz cx="12192000" cy="6858000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Roboto" panose="020B0604020202020204" charset="0"/>
      <p:regular r:id="rId24"/>
      <p:bold r:id="rId25"/>
      <p:italic r:id="rId26"/>
      <p:boldItalic r:id="rId27"/>
    </p:embeddedFont>
    <p:embeddedFont>
      <p:font typeface="PT Sans" panose="020B0604020202020204" charset="-52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4F9A1AAC-53B4-45AD-8575-CA409BC42B3F}">
  <a:tblStyle styleId="{4F9A1AAC-53B4-45AD-8575-CA409BC42B3F}" styleName="Table_0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72" y="-7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0849635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1edadc291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1edadc291_0_5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g31edadc291_0_5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1edadc291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1edadc291_0_5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g31edadc291_0_5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1edadc291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7" name="Google Shape;157;g31edadc291_0_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g31edadc291_0_5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1edadc291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9" name="Google Shape;189;g31edadc291_0_1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g31edadc291_0_1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1edadc291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9" name="Google Shape;189;g31edadc291_0_1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g31edadc291_0_1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1edadc291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9" name="Google Shape;189;g31edadc291_0_1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g31edadc291_0_1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" name="Google Shape;58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1edadc291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" name="Google Shape;67;g31edadc291_0_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g31edadc291_0_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1edadc291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" name="Google Shape;77;g31edadc291_0_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g31edadc291_0_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1edadc291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g31edadc291_0_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g31edadc291_0_4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1edadc291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g31edadc291_0_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g31edadc291_0_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1edadc291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g31edadc291_0_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g31edadc291_0_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1edadc291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" name="Google Shape;116;g31edadc291_0_5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g31edadc291_0_5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1524000" y="1903220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1524000" y="4414574"/>
            <a:ext cx="9144000" cy="1277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6" name="Google Shape;16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958830"/>
            <a:ext cx="3250930" cy="3867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ctrTitle"/>
          </p:nvPr>
        </p:nvSpPr>
        <p:spPr>
          <a:xfrm>
            <a:off x="976695" y="1289170"/>
            <a:ext cx="8506899" cy="793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976696" y="2191981"/>
            <a:ext cx="3081371" cy="3541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>
            <a:spLocks noGrp="1"/>
          </p:cNvSpPr>
          <p:nvPr>
            <p:ph type="pic" idx="2"/>
          </p:nvPr>
        </p:nvSpPr>
        <p:spPr>
          <a:xfrm>
            <a:off x="4231603" y="2191982"/>
            <a:ext cx="3844010" cy="3541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3"/>
          </p:nvPr>
        </p:nvSpPr>
        <p:spPr>
          <a:xfrm>
            <a:off x="8250238" y="2192338"/>
            <a:ext cx="2582862" cy="354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650091" y="52613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accent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accent2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accent2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accent2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accent2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accent2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accent2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accent2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accent2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cxnSp>
        <p:nvCxnSpPr>
          <p:cNvPr id="23" name="Google Shape;23;p3"/>
          <p:cNvCxnSpPr/>
          <p:nvPr/>
        </p:nvCxnSpPr>
        <p:spPr>
          <a:xfrm>
            <a:off x="976695" y="1001168"/>
            <a:ext cx="10416596" cy="0"/>
          </a:xfrm>
          <a:prstGeom prst="straightConnector1">
            <a:avLst/>
          </a:prstGeom>
          <a:noFill/>
          <a:ln w="12700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4" name="Google Shape;24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6695" y="604424"/>
            <a:ext cx="1827915" cy="2174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>
            <a:spLocks noGrp="1"/>
          </p:cNvSpPr>
          <p:nvPr>
            <p:ph type="ctrTitle"/>
          </p:nvPr>
        </p:nvSpPr>
        <p:spPr>
          <a:xfrm>
            <a:off x="1524000" y="1469380"/>
            <a:ext cx="8506899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ubTitle" idx="1"/>
          </p:nvPr>
        </p:nvSpPr>
        <p:spPr>
          <a:xfrm>
            <a:off x="1524000" y="3980734"/>
            <a:ext cx="8506899" cy="1277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7" name="Google Shape;37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783732"/>
            <a:ext cx="1491574" cy="1774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Slide">
  <p:cSld name="5_Title Slide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>
            <a:spLocks noGrp="1"/>
          </p:cNvSpPr>
          <p:nvPr>
            <p:ph type="ctrTitle"/>
          </p:nvPr>
        </p:nvSpPr>
        <p:spPr>
          <a:xfrm>
            <a:off x="976695" y="1289170"/>
            <a:ext cx="8506899" cy="793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1"/>
          </p:nvPr>
        </p:nvSpPr>
        <p:spPr>
          <a:xfrm>
            <a:off x="972513" y="2192338"/>
            <a:ext cx="2582862" cy="354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sldNum" idx="12"/>
          </p:nvPr>
        </p:nvSpPr>
        <p:spPr>
          <a:xfrm>
            <a:off x="8650091" y="52613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>
                <a:solidFill>
                  <a:schemeClr val="accent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>
                <a:solidFill>
                  <a:schemeClr val="accent2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>
                <a:solidFill>
                  <a:schemeClr val="accent2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>
                <a:solidFill>
                  <a:schemeClr val="accent2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>
                <a:solidFill>
                  <a:schemeClr val="accent2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>
                <a:solidFill>
                  <a:schemeClr val="accent2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>
                <a:solidFill>
                  <a:schemeClr val="accent2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>
                <a:solidFill>
                  <a:schemeClr val="accent2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>
                <a:solidFill>
                  <a:schemeClr val="accent2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cxnSp>
        <p:nvCxnSpPr>
          <p:cNvPr id="42" name="Google Shape;42;p6"/>
          <p:cNvCxnSpPr/>
          <p:nvPr/>
        </p:nvCxnSpPr>
        <p:spPr>
          <a:xfrm>
            <a:off x="976695" y="1001168"/>
            <a:ext cx="10416596" cy="0"/>
          </a:xfrm>
          <a:prstGeom prst="straightConnector1">
            <a:avLst/>
          </a:prstGeom>
          <a:noFill/>
          <a:ln w="12700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3" name="Google Shape;43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6695" y="604424"/>
            <a:ext cx="1827915" cy="2174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bg>
      <p:bgPr>
        <a:solidFill>
          <a:schemeClr val="lt1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ctrTitle"/>
          </p:nvPr>
        </p:nvSpPr>
        <p:spPr>
          <a:xfrm>
            <a:off x="976696" y="1289170"/>
            <a:ext cx="3074698" cy="793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6" name="Google Shape;46;p7"/>
          <p:cNvSpPr>
            <a:spLocks noGrp="1"/>
          </p:cNvSpPr>
          <p:nvPr>
            <p:ph type="pic" idx="2"/>
          </p:nvPr>
        </p:nvSpPr>
        <p:spPr>
          <a:xfrm>
            <a:off x="4051393" y="1163471"/>
            <a:ext cx="7341898" cy="4983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sldNum" idx="12"/>
          </p:nvPr>
        </p:nvSpPr>
        <p:spPr>
          <a:xfrm>
            <a:off x="8650091" y="52613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>
                <a:solidFill>
                  <a:schemeClr val="accent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>
                <a:solidFill>
                  <a:schemeClr val="accent2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>
                <a:solidFill>
                  <a:schemeClr val="accent2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>
                <a:solidFill>
                  <a:schemeClr val="accent2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>
                <a:solidFill>
                  <a:schemeClr val="accent2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>
                <a:solidFill>
                  <a:schemeClr val="accent2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>
                <a:solidFill>
                  <a:schemeClr val="accent2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>
                <a:solidFill>
                  <a:schemeClr val="accent2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>
                <a:solidFill>
                  <a:schemeClr val="accent2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cxnSp>
        <p:nvCxnSpPr>
          <p:cNvPr id="48" name="Google Shape;48;p7"/>
          <p:cNvCxnSpPr/>
          <p:nvPr/>
        </p:nvCxnSpPr>
        <p:spPr>
          <a:xfrm>
            <a:off x="976695" y="1001168"/>
            <a:ext cx="10416596" cy="0"/>
          </a:xfrm>
          <a:prstGeom prst="straightConnector1">
            <a:avLst/>
          </a:prstGeom>
          <a:noFill/>
          <a:ln w="12700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9" name="Google Shape;49;p7"/>
          <p:cNvSpPr txBox="1">
            <a:spLocks noGrp="1"/>
          </p:cNvSpPr>
          <p:nvPr>
            <p:ph type="subTitle" idx="1"/>
          </p:nvPr>
        </p:nvSpPr>
        <p:spPr>
          <a:xfrm>
            <a:off x="976696" y="4385271"/>
            <a:ext cx="3081371" cy="17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50" name="Google Shape;50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76695" y="604424"/>
            <a:ext cx="1827915" cy="2174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sldNum" idx="1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ctrTitle"/>
          </p:nvPr>
        </p:nvSpPr>
        <p:spPr>
          <a:xfrm>
            <a:off x="1524000" y="1903220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</a:pPr>
            <a:r>
              <a:rPr lang="ru-RU" sz="60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Интернет риски</a:t>
            </a:r>
            <a:br>
              <a:rPr lang="ru-RU" sz="60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60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Безопасный интернет</a:t>
            </a:r>
            <a:endParaRPr sz="60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6"/>
          <p:cNvSpPr txBox="1">
            <a:spLocks noGrp="1"/>
          </p:cNvSpPr>
          <p:nvPr>
            <p:ph type="ctrTitle"/>
          </p:nvPr>
        </p:nvSpPr>
        <p:spPr>
          <a:xfrm>
            <a:off x="865300" y="1060575"/>
            <a:ext cx="8831100" cy="7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lang="ru-RU" dirty="0"/>
              <a:t>Памятка </a:t>
            </a:r>
            <a:r>
              <a:rPr lang="ru-RU" dirty="0" smtClean="0"/>
              <a:t>родителям</a:t>
            </a:r>
            <a:endParaRPr dirty="0"/>
          </a:p>
        </p:txBody>
      </p:sp>
      <p:pic>
        <p:nvPicPr>
          <p:cNvPr id="133" name="Google Shape;133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3144" y="1823576"/>
            <a:ext cx="17907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6"/>
          <p:cNvSpPr/>
          <p:nvPr/>
        </p:nvSpPr>
        <p:spPr>
          <a:xfrm>
            <a:off x="3051725" y="1866775"/>
            <a:ext cx="6651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Договоритесь, сколько времени он будет проводить в Интернете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5" name="Google Shape;135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6008" y="2860167"/>
            <a:ext cx="1781175" cy="1076325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6"/>
          <p:cNvSpPr/>
          <p:nvPr/>
        </p:nvSpPr>
        <p:spPr>
          <a:xfrm>
            <a:off x="3069749" y="2895600"/>
            <a:ext cx="65568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Объясните, что в Интернете человек может быть не тем, за кого он себя выдает.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7" name="Google Shape;137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6009" y="4160075"/>
            <a:ext cx="1857375" cy="923925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6"/>
          <p:cNvSpPr/>
          <p:nvPr/>
        </p:nvSpPr>
        <p:spPr>
          <a:xfrm>
            <a:off x="3051458" y="3957075"/>
            <a:ext cx="6441000" cy="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Расскажите о мошенничестве. Никогда без ведома взрослых не отправлять СМС, чтобы получить куда-то доступ.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9" name="Google Shape;139;p1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28575" y="5322550"/>
            <a:ext cx="1809750" cy="933450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6"/>
          <p:cNvSpPr/>
          <p:nvPr/>
        </p:nvSpPr>
        <p:spPr>
          <a:xfrm>
            <a:off x="3051728" y="5292500"/>
            <a:ext cx="7130400" cy="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Если ребенок хочет встретится с Интернет-другом, то обязательно должен посоветоваться с родителями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6"/>
          <p:cNvSpPr txBox="1">
            <a:spLocks noGrp="1"/>
          </p:cNvSpPr>
          <p:nvPr>
            <p:ph type="ctrTitle"/>
          </p:nvPr>
        </p:nvSpPr>
        <p:spPr>
          <a:xfrm>
            <a:off x="911424" y="1124744"/>
            <a:ext cx="8831100" cy="7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lang="ru-RU" dirty="0" smtClean="0"/>
              <a:t>Общие правила для всех</a:t>
            </a:r>
            <a:endParaRPr dirty="0"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endParaRPr dirty="0"/>
          </a:p>
        </p:txBody>
      </p:sp>
      <p:sp>
        <p:nvSpPr>
          <p:cNvPr id="11" name="Google Shape;121;p15"/>
          <p:cNvSpPr/>
          <p:nvPr/>
        </p:nvSpPr>
        <p:spPr>
          <a:xfrm>
            <a:off x="3760308" y="2346597"/>
            <a:ext cx="6008100" cy="581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smtClean="0">
                <a:latin typeface="Roboto"/>
                <a:ea typeface="Roboto"/>
                <a:cs typeface="Roboto"/>
                <a:sym typeface="Roboto"/>
              </a:rPr>
              <a:t>Пароли – </a:t>
            </a:r>
            <a:r>
              <a:rPr lang="ru-RU" sz="2400" b="1" dirty="0" smtClean="0">
                <a:latin typeface="Roboto"/>
                <a:ea typeface="Roboto"/>
                <a:cs typeface="Roboto"/>
                <a:sym typeface="Roboto"/>
              </a:rPr>
              <a:t>ключи от дома</a:t>
            </a:r>
            <a:endParaRPr sz="2400" b="1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" name="Google Shape;121;p15"/>
          <p:cNvSpPr/>
          <p:nvPr/>
        </p:nvSpPr>
        <p:spPr>
          <a:xfrm>
            <a:off x="1816092" y="3783683"/>
            <a:ext cx="4999988" cy="581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smtClean="0">
                <a:latin typeface="Roboto"/>
                <a:ea typeface="Roboto"/>
                <a:cs typeface="Roboto"/>
                <a:sym typeface="Roboto"/>
              </a:rPr>
              <a:t>Вирусы – </a:t>
            </a:r>
            <a:r>
              <a:rPr lang="ru-RU" sz="2400" b="1" dirty="0" smtClean="0">
                <a:latin typeface="Roboto"/>
                <a:ea typeface="Roboto"/>
                <a:cs typeface="Roboto"/>
                <a:sym typeface="Roboto"/>
              </a:rPr>
              <a:t>моем руки с мылом</a:t>
            </a:r>
            <a:endParaRPr sz="2400" b="1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" name="Google Shape;121;p15"/>
          <p:cNvSpPr/>
          <p:nvPr/>
        </p:nvSpPr>
        <p:spPr>
          <a:xfrm>
            <a:off x="3510459" y="5373216"/>
            <a:ext cx="6762005" cy="581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smtClean="0">
                <a:latin typeface="Roboto"/>
                <a:ea typeface="Roboto"/>
                <a:cs typeface="Roboto"/>
                <a:sym typeface="Roboto"/>
              </a:rPr>
              <a:t>Личная информация – </a:t>
            </a:r>
            <a:r>
              <a:rPr lang="ru-RU" sz="2400" b="1" dirty="0" smtClean="0">
                <a:latin typeface="Roboto"/>
                <a:ea typeface="Roboto"/>
                <a:cs typeface="Roboto"/>
                <a:sym typeface="Roboto"/>
              </a:rPr>
              <a:t>документы в сейфе</a:t>
            </a:r>
            <a:endParaRPr sz="2400" b="1" dirty="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431" y="1844824"/>
            <a:ext cx="2698950" cy="18002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040" y="3149159"/>
            <a:ext cx="2808312" cy="18640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08" y="4797152"/>
            <a:ext cx="2736304" cy="1635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778850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9"/>
          <p:cNvSpPr txBox="1"/>
          <p:nvPr/>
        </p:nvSpPr>
        <p:spPr>
          <a:xfrm>
            <a:off x="872644" y="1903950"/>
            <a:ext cx="10119900" cy="4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latin typeface="Roboto"/>
                <a:ea typeface="Roboto"/>
                <a:cs typeface="Roboto"/>
                <a:sym typeface="Roboto"/>
              </a:rPr>
              <a:t>Март 2017 - в мире 3,74 миллиарда пользователей Интернета</a:t>
            </a:r>
            <a:endParaRPr sz="2400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1" name="Google Shape;161;p19"/>
          <p:cNvSpPr txBox="1"/>
          <p:nvPr/>
        </p:nvSpPr>
        <p:spPr>
          <a:xfrm>
            <a:off x="850316" y="2494800"/>
            <a:ext cx="8990100" cy="6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latin typeface="Roboto"/>
                <a:ea typeface="Roboto"/>
                <a:cs typeface="Roboto"/>
                <a:sym typeface="Roboto"/>
              </a:rPr>
              <a:t>Сентябрь 2017 - на планете 1,24 миллиарда веб-сайтов</a:t>
            </a:r>
            <a:endParaRPr sz="2400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2" name="Google Shape;162;p19"/>
          <p:cNvSpPr txBox="1"/>
          <p:nvPr/>
        </p:nvSpPr>
        <p:spPr>
          <a:xfrm>
            <a:off x="839416" y="3249375"/>
            <a:ext cx="9177900" cy="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latin typeface="Roboto"/>
                <a:ea typeface="Roboto"/>
                <a:cs typeface="Roboto"/>
                <a:sym typeface="Roboto"/>
              </a:rPr>
              <a:t>Мобильный трафик в 2017 составил 52,21% общего интернет-трафика</a:t>
            </a:r>
            <a:endParaRPr sz="2400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3" name="Google Shape;163;p19"/>
          <p:cNvSpPr txBox="1"/>
          <p:nvPr/>
        </p:nvSpPr>
        <p:spPr>
          <a:xfrm>
            <a:off x="837140" y="4354000"/>
            <a:ext cx="9219300" cy="6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latin typeface="Roboto"/>
                <a:ea typeface="Roboto"/>
                <a:cs typeface="Roboto"/>
                <a:sym typeface="Roboto"/>
              </a:rPr>
              <a:t>Число пользователей социальных сетей в 2017 - 2,79 миллиарда.</a:t>
            </a:r>
            <a:endParaRPr sz="2400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4" name="Google Shape;164;p19"/>
          <p:cNvSpPr txBox="1"/>
          <p:nvPr/>
        </p:nvSpPr>
        <p:spPr>
          <a:xfrm>
            <a:off x="850316" y="5324625"/>
            <a:ext cx="8990100" cy="6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latin typeface="Roboto"/>
                <a:ea typeface="Roboto"/>
                <a:cs typeface="Roboto"/>
                <a:sym typeface="Roboto"/>
              </a:rPr>
              <a:t>Каждый день на </a:t>
            </a:r>
            <a:r>
              <a:rPr lang="ru-RU" sz="2400" dirty="0" err="1">
                <a:latin typeface="Roboto"/>
                <a:ea typeface="Roboto"/>
                <a:cs typeface="Roboto"/>
                <a:sym typeface="Roboto"/>
              </a:rPr>
              <a:t>Instagram</a:t>
            </a:r>
            <a:r>
              <a:rPr lang="ru-RU" sz="2400" dirty="0">
                <a:latin typeface="Roboto"/>
                <a:ea typeface="Roboto"/>
                <a:cs typeface="Roboto"/>
                <a:sym typeface="Roboto"/>
              </a:rPr>
              <a:t> публикуется 85 миллионов фото и видео. </a:t>
            </a:r>
            <a:endParaRPr sz="2400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5" name="Google Shape;165;p19"/>
          <p:cNvSpPr txBox="1"/>
          <p:nvPr/>
        </p:nvSpPr>
        <p:spPr>
          <a:xfrm>
            <a:off x="839416" y="926025"/>
            <a:ext cx="10119900" cy="9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400" b="1" dirty="0">
                <a:solidFill>
                  <a:schemeClr val="dk2"/>
                </a:solidFill>
              </a:rPr>
              <a:t>Масштабы интернета</a:t>
            </a:r>
            <a:endParaRPr sz="4400" b="1" dirty="0">
              <a:solidFill>
                <a:schemeClr val="dk2"/>
              </a:solidFill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3"/>
          <p:cNvSpPr txBox="1">
            <a:spLocks noGrp="1"/>
          </p:cNvSpPr>
          <p:nvPr>
            <p:ph type="ctrTitle"/>
          </p:nvPr>
        </p:nvSpPr>
        <p:spPr>
          <a:xfrm>
            <a:off x="815418" y="1060570"/>
            <a:ext cx="8506800" cy="7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lang="ru-RU" dirty="0" smtClean="0">
                <a:latin typeface="Roboto"/>
                <a:ea typeface="Roboto"/>
                <a:cs typeface="Roboto"/>
                <a:sym typeface="Roboto"/>
              </a:rPr>
              <a:t>Интернет это инструмент</a:t>
            </a:r>
            <a:endParaRPr sz="4400" i="0" u="none" strike="noStrike" cap="none" dirty="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aphicFrame>
        <p:nvGraphicFramePr>
          <p:cNvPr id="4" name="Google Shape;192;p23"/>
          <p:cNvGraphicFramePr/>
          <p:nvPr>
            <p:extLst>
              <p:ext uri="{D42A27DB-BD31-4B8C-83A1-F6EECF244321}">
                <p14:modId xmlns:p14="http://schemas.microsoft.com/office/powerpoint/2010/main" val="1156108695"/>
              </p:ext>
            </p:extLst>
          </p:nvPr>
        </p:nvGraphicFramePr>
        <p:xfrm>
          <a:off x="5159896" y="2348880"/>
          <a:ext cx="5688632" cy="2426038"/>
        </p:xfrm>
        <a:graphic>
          <a:graphicData uri="http://schemas.openxmlformats.org/drawingml/2006/table">
            <a:tbl>
              <a:tblPr firstRow="1">
                <a:noFill/>
                <a:tableStyleId>{4F9A1AAC-53B4-45AD-8575-CA409BC42B3F}</a:tableStyleId>
              </a:tblPr>
              <a:tblGrid>
                <a:gridCol w="5688632"/>
              </a:tblGrid>
              <a:tr h="242603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2800" dirty="0" smtClean="0"/>
                        <a:t>Как ваш ребёнок будет распоряжаться доступом в Интернет зависит от культуры пользования, которая ему прививается.</a:t>
                      </a:r>
                      <a:endParaRPr lang="ru-RU" sz="2800" b="0" i="0" u="none" strike="noStrike" cap="none" dirty="0">
                        <a:solidFill>
                          <a:srgbClr val="000000"/>
                        </a:solidFill>
                        <a:latin typeface="Roboto"/>
                        <a:ea typeface="Roboto"/>
                        <a:cs typeface="Roboto"/>
                        <a:sym typeface="Arial"/>
                      </a:endParaRPr>
                    </a:p>
                  </a:txBody>
                  <a:tcPr marL="64125" marR="64125" marT="0" marB="0"/>
                </a:tc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24" y="2060848"/>
            <a:ext cx="4071005" cy="290786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39416" y="5445224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Подойдет ли ваш сын к девочке в классе чтобы сказать ей в лицо гадость?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48050685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3"/>
          <p:cNvSpPr txBox="1">
            <a:spLocks noGrp="1"/>
          </p:cNvSpPr>
          <p:nvPr>
            <p:ph type="ctrTitle"/>
          </p:nvPr>
        </p:nvSpPr>
        <p:spPr>
          <a:xfrm>
            <a:off x="815418" y="1060570"/>
            <a:ext cx="8506800" cy="7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lang="ru-RU" dirty="0" smtClean="0">
                <a:latin typeface="Roboto"/>
                <a:ea typeface="Roboto"/>
                <a:cs typeface="Roboto"/>
                <a:sym typeface="Roboto"/>
              </a:rPr>
              <a:t>Законодательство</a:t>
            </a:r>
            <a:endParaRPr sz="4400" i="0" u="none" strike="noStrike" cap="none" dirty="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83432" y="2132856"/>
            <a:ext cx="85689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Штрафы и уголовная ответственность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83432" y="3068960"/>
            <a:ext cx="85689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Хранение всей информации – 3 года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83432" y="4149080"/>
            <a:ext cx="85689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Блокировка сайтов течение суток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83432" y="5229200"/>
            <a:ext cx="85689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Пересылка информации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899719158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3"/>
          <p:cNvSpPr txBox="1">
            <a:spLocks noGrp="1"/>
          </p:cNvSpPr>
          <p:nvPr>
            <p:ph type="ctrTitle"/>
          </p:nvPr>
        </p:nvSpPr>
        <p:spPr>
          <a:xfrm>
            <a:off x="815418" y="1060570"/>
            <a:ext cx="8506800" cy="7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lang="ru-RU" dirty="0" smtClean="0">
                <a:latin typeface="Roboto"/>
                <a:ea typeface="Roboto"/>
                <a:cs typeface="Roboto"/>
                <a:sym typeface="Roboto"/>
              </a:rPr>
              <a:t>Рекомендации</a:t>
            </a:r>
            <a:endParaRPr sz="4400" i="0" u="none" strike="noStrike" cap="none" dirty="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03712" y="2268161"/>
            <a:ext cx="56166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Достижения и результаты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35560" y="3636313"/>
            <a:ext cx="41764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Текст на двух языках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511824" y="5157192"/>
            <a:ext cx="45365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Спортивное развитие</a:t>
            </a:r>
            <a:endParaRPr lang="ru-RU" sz="3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032" y="3022255"/>
            <a:ext cx="3024336" cy="17011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432" y="4587588"/>
            <a:ext cx="3384376" cy="17281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536" y="1776289"/>
            <a:ext cx="2505168" cy="1796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92703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Вреден ли телефон детям?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99456" y="3356992"/>
            <a:ext cx="75841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/>
              <a:t>- 1 </a:t>
            </a:r>
            <a:r>
              <a:rPr lang="ru-RU" sz="2000" dirty="0"/>
              <a:t>из 5 школьников теряет телефон примерно раз в 2 месяца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99456" y="3789040"/>
            <a:ext cx="638668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/>
              <a:t>- Как </a:t>
            </a:r>
            <a:r>
              <a:rPr lang="ru-RU" sz="2000" dirty="0"/>
              <a:t>может пригодиться в жизни прохождение </a:t>
            </a:r>
            <a:r>
              <a:rPr lang="ru-RU" sz="2000" dirty="0" smtClean="0"/>
              <a:t>игры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199456" y="4293096"/>
            <a:ext cx="58817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/>
              <a:t>- Подросток может стать </a:t>
            </a:r>
            <a:r>
              <a:rPr lang="ru-RU" sz="2000" dirty="0"/>
              <a:t>мишенью преступника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199456" y="4797152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- Не средство самоутверждения - заведомо </a:t>
            </a:r>
            <a:r>
              <a:rPr lang="ru-RU" sz="2000" dirty="0"/>
              <a:t>ложные ценности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058824" y="2221413"/>
            <a:ext cx="7822975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По мнению эксперты, нельзя пользоваться до 11 лет</a:t>
            </a:r>
          </a:p>
          <a:p>
            <a:r>
              <a:rPr lang="ru-RU" sz="2600" dirty="0" smtClean="0"/>
              <a:t>Смартфон до 15 лет</a:t>
            </a:r>
            <a:endParaRPr lang="ru-RU" sz="26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199456" y="5373216"/>
            <a:ext cx="849142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Когда </a:t>
            </a:r>
            <a:r>
              <a:rPr lang="ru-RU" sz="2800" b="1" dirty="0"/>
              <a:t>вы решите отпускать </a:t>
            </a:r>
            <a:r>
              <a:rPr lang="ru-RU" sz="2800" b="1" dirty="0" smtClean="0"/>
              <a:t>погулять ребенка </a:t>
            </a:r>
          </a:p>
          <a:p>
            <a:r>
              <a:rPr lang="ru-RU" sz="2800" b="1" dirty="0" smtClean="0"/>
              <a:t>одного, </a:t>
            </a:r>
            <a:r>
              <a:rPr lang="ru-RU" sz="2800" b="1" dirty="0"/>
              <a:t>без </a:t>
            </a:r>
            <a:r>
              <a:rPr lang="ru-RU" sz="2800" b="1" dirty="0" smtClean="0"/>
              <a:t>присмотра?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400226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4"/>
          <p:cNvSpPr txBox="1">
            <a:spLocks noGrp="1"/>
          </p:cNvSpPr>
          <p:nvPr>
            <p:ph type="ctrTitle"/>
          </p:nvPr>
        </p:nvSpPr>
        <p:spPr>
          <a:xfrm>
            <a:off x="1487488" y="1916832"/>
            <a:ext cx="9144000" cy="1347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</a:pPr>
            <a:r>
              <a:rPr lang="ru-RU" dirty="0"/>
              <a:t>Вопросы?</a:t>
            </a:r>
            <a:endParaRPr dirty="0"/>
          </a:p>
        </p:txBody>
      </p:sp>
      <p:sp>
        <p:nvSpPr>
          <p:cNvPr id="199" name="Google Shape;199;p24"/>
          <p:cNvSpPr txBox="1">
            <a:spLocks noGrp="1"/>
          </p:cNvSpPr>
          <p:nvPr>
            <p:ph type="subTitle" idx="1"/>
          </p:nvPr>
        </p:nvSpPr>
        <p:spPr>
          <a:xfrm>
            <a:off x="1487488" y="3645024"/>
            <a:ext cx="9144000" cy="1277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ru-RU" sz="4000" dirty="0"/>
              <a:t>Спасибо за внимание!</a:t>
            </a:r>
            <a:endParaRPr sz="4000"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endParaRPr sz="4000"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ru-RU" sz="4000" dirty="0"/>
              <a:t>Вильданов </a:t>
            </a:r>
            <a:r>
              <a:rPr lang="ru-RU" sz="4000" dirty="0" smtClean="0"/>
              <a:t>Ильгиз</a:t>
            </a:r>
            <a:endParaRPr sz="4000" dirty="0"/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9"/>
          <p:cNvSpPr txBox="1">
            <a:spLocks noGrp="1"/>
          </p:cNvSpPr>
          <p:nvPr>
            <p:ph type="ctrTitle"/>
          </p:nvPr>
        </p:nvSpPr>
        <p:spPr>
          <a:xfrm>
            <a:off x="551383" y="1195640"/>
            <a:ext cx="6120681" cy="7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lang="ru-RU" dirty="0"/>
              <a:t>Функция интернета</a:t>
            </a:r>
            <a:endParaRPr sz="4400" b="1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9"/>
          <p:cNvSpPr txBox="1"/>
          <p:nvPr/>
        </p:nvSpPr>
        <p:spPr>
          <a:xfrm>
            <a:off x="500850" y="2507708"/>
            <a:ext cx="9125700" cy="9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Самая популярная функция интернета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Поиск информации</a:t>
            </a:r>
            <a:endParaRPr sz="3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9"/>
          <p:cNvSpPr txBox="1"/>
          <p:nvPr/>
        </p:nvSpPr>
        <p:spPr>
          <a:xfrm>
            <a:off x="810300" y="4534000"/>
            <a:ext cx="9125700" cy="9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ru-RU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Ежедневно пользуются интернетом 89 % подростков и 53 % родителей подростков.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0"/>
          <p:cNvSpPr txBox="1">
            <a:spLocks noGrp="1"/>
          </p:cNvSpPr>
          <p:nvPr>
            <p:ph type="ctrTitle"/>
          </p:nvPr>
        </p:nvSpPr>
        <p:spPr>
          <a:xfrm>
            <a:off x="976695" y="1289170"/>
            <a:ext cx="8506800" cy="7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lang="ru-RU" dirty="0"/>
              <a:t>Нужен ли Интернет Детям?</a:t>
            </a:r>
            <a:endParaRPr dirty="0"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endParaRPr dirty="0"/>
          </a:p>
        </p:txBody>
      </p:sp>
      <p:pic>
        <p:nvPicPr>
          <p:cNvPr id="71" name="Google Shape;71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3432" y="2931025"/>
            <a:ext cx="1855223" cy="185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26612" y="2708920"/>
            <a:ext cx="3173443" cy="2077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032104" y="2708920"/>
            <a:ext cx="2529393" cy="2077303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0"/>
          <p:cNvSpPr/>
          <p:nvPr/>
        </p:nvSpPr>
        <p:spPr>
          <a:xfrm>
            <a:off x="781046" y="5070444"/>
            <a:ext cx="85011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Интернет</a:t>
            </a:r>
            <a:r>
              <a:rPr lang="ru-RU" sz="24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упрощает нашу жизнь.</a:t>
            </a:r>
            <a:endParaRPr sz="2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latin typeface="Calibri"/>
                <a:ea typeface="Calibri"/>
                <a:cs typeface="Calibri"/>
                <a:sym typeface="Calibri"/>
              </a:rPr>
              <a:t>Н</a:t>
            </a:r>
            <a:r>
              <a:rPr lang="ru-RU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о не всегда безобиден для наших детей из-за возможности </a:t>
            </a:r>
            <a:r>
              <a:rPr lang="ru-RU" sz="2400" dirty="0">
                <a:latin typeface="Calibri"/>
                <a:ea typeface="Calibri"/>
                <a:cs typeface="Calibri"/>
                <a:sym typeface="Calibri"/>
              </a:rPr>
              <a:t>столкновения с интернет-рисками</a:t>
            </a:r>
            <a:r>
              <a:rPr lang="ru-RU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 dirty="0"/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1"/>
          <p:cNvSpPr txBox="1">
            <a:spLocks noGrp="1"/>
          </p:cNvSpPr>
          <p:nvPr>
            <p:ph type="ctrTitle"/>
          </p:nvPr>
        </p:nvSpPr>
        <p:spPr>
          <a:xfrm>
            <a:off x="900500" y="1136775"/>
            <a:ext cx="9906900" cy="7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lang="ru-RU">
                <a:latin typeface="Roboto"/>
                <a:ea typeface="Roboto"/>
                <a:cs typeface="Roboto"/>
                <a:sym typeface="Roboto"/>
              </a:rPr>
              <a:t>Интернет-угрозы? Нет, не слышал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endParaRPr/>
          </a:p>
        </p:txBody>
      </p:sp>
      <p:sp>
        <p:nvSpPr>
          <p:cNvPr id="81" name="Google Shape;81;p11"/>
          <p:cNvSpPr/>
          <p:nvPr/>
        </p:nvSpPr>
        <p:spPr>
          <a:xfrm>
            <a:off x="3259548" y="2708920"/>
            <a:ext cx="6868900" cy="1656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ru-RU" sz="3000" b="1" dirty="0" smtClean="0">
                <a:latin typeface="Roboto"/>
                <a:ea typeface="Roboto"/>
                <a:cs typeface="Roboto"/>
                <a:sym typeface="Roboto"/>
              </a:rPr>
              <a:t>Главная </a:t>
            </a:r>
            <a:r>
              <a:rPr lang="ru-RU" sz="3000" b="1" dirty="0">
                <a:latin typeface="Roboto"/>
                <a:ea typeface="Roboto"/>
                <a:cs typeface="Roboto"/>
                <a:sym typeface="Roboto"/>
              </a:rPr>
              <a:t>ошибка </a:t>
            </a:r>
            <a:r>
              <a:rPr lang="ru-RU" sz="3000" b="1" dirty="0" smtClean="0">
                <a:latin typeface="Roboto"/>
                <a:ea typeface="Roboto"/>
                <a:cs typeface="Roboto"/>
                <a:sym typeface="Roboto"/>
              </a:rPr>
              <a:t>родителей:</a:t>
            </a:r>
            <a:endParaRPr lang="ru-RU" sz="3000" b="1" dirty="0" smtClean="0">
              <a:latin typeface="Roboto"/>
              <a:ea typeface="Roboto"/>
              <a:cs typeface="Roboto"/>
            </a:endParaRPr>
          </a:p>
          <a:p>
            <a:pPr lvl="0"/>
            <a:r>
              <a:rPr lang="ru-RU" sz="3000" dirty="0" smtClean="0">
                <a:latin typeface="Roboto"/>
                <a:ea typeface="Roboto"/>
                <a:cs typeface="Roboto"/>
              </a:rPr>
              <a:t>мои </a:t>
            </a:r>
            <a:r>
              <a:rPr lang="ru-RU" sz="3000" dirty="0">
                <a:latin typeface="Roboto"/>
                <a:ea typeface="Roboto"/>
                <a:cs typeface="Roboto"/>
              </a:rPr>
              <a:t>дети сидят в каком-то другом интернете</a:t>
            </a:r>
            <a:r>
              <a:rPr lang="ru-RU" sz="3000" dirty="0" smtClean="0">
                <a:latin typeface="Roboto"/>
                <a:ea typeface="Roboto"/>
                <a:cs typeface="Roboto"/>
              </a:rPr>
              <a:t>.</a:t>
            </a:r>
            <a:endParaRPr sz="3000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2" name="Google Shape;82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3098" y="2451872"/>
            <a:ext cx="2286450" cy="21775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994240" y="4941168"/>
            <a:ext cx="89181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/>
              <a:t>Отбросьте иллюзии именно </a:t>
            </a:r>
            <a:r>
              <a:rPr lang="ru-RU" sz="2200" b="1" dirty="0"/>
              <a:t>этот интернет дети и посещают</a:t>
            </a:r>
            <a:r>
              <a:rPr lang="ru-RU" sz="2200" b="1" dirty="0" smtClean="0"/>
              <a:t>.</a:t>
            </a:r>
          </a:p>
          <a:p>
            <a:r>
              <a:rPr lang="ru-RU" sz="2200" dirty="0" smtClean="0"/>
              <a:t>Открыть Яндекс и </a:t>
            </a:r>
            <a:r>
              <a:rPr lang="ru-RU" sz="2200" dirty="0"/>
              <a:t>ввести </a:t>
            </a:r>
            <a:r>
              <a:rPr lang="ru-RU" sz="2200" dirty="0" smtClean="0"/>
              <a:t>тревожащий </a:t>
            </a:r>
            <a:r>
              <a:rPr lang="ru-RU" sz="2200" dirty="0"/>
              <a:t>поисковый запрос. </a:t>
            </a:r>
            <a:endParaRPr lang="ru-RU" sz="2200" dirty="0" smtClean="0"/>
          </a:p>
        </p:txBody>
      </p:sp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7"/>
          <p:cNvSpPr txBox="1"/>
          <p:nvPr/>
        </p:nvSpPr>
        <p:spPr>
          <a:xfrm>
            <a:off x="974675" y="1005625"/>
            <a:ext cx="9606600" cy="15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400" b="1">
                <a:solidFill>
                  <a:schemeClr val="dk2"/>
                </a:solidFill>
              </a:rPr>
              <a:t>Что Вы взяли бы с собой на необитаемый остров?</a:t>
            </a:r>
            <a:endParaRPr/>
          </a:p>
        </p:txBody>
      </p:sp>
      <p:pic>
        <p:nvPicPr>
          <p:cNvPr id="147" name="Google Shape;147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2950" y="2413300"/>
            <a:ext cx="8818017" cy="4181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/>
          <p:cNvSpPr txBox="1">
            <a:spLocks noGrp="1"/>
          </p:cNvSpPr>
          <p:nvPr>
            <p:ph type="ctrTitle"/>
          </p:nvPr>
        </p:nvSpPr>
        <p:spPr>
          <a:xfrm>
            <a:off x="976695" y="1136770"/>
            <a:ext cx="8506800" cy="7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lang="ru-RU">
                <a:latin typeface="Roboto"/>
                <a:ea typeface="Roboto"/>
                <a:cs typeface="Roboto"/>
                <a:sym typeface="Roboto"/>
              </a:rPr>
              <a:t>Основные интернет-риски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endParaRPr/>
          </a:p>
        </p:txBody>
      </p:sp>
      <p:pic>
        <p:nvPicPr>
          <p:cNvPr id="89" name="Google Shape;89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4063" y="2099913"/>
            <a:ext cx="1136788" cy="943537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2"/>
          <p:cNvSpPr txBox="1"/>
          <p:nvPr/>
        </p:nvSpPr>
        <p:spPr>
          <a:xfrm>
            <a:off x="2705600" y="2037023"/>
            <a:ext cx="3660000" cy="9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Контентные риски</a:t>
            </a:r>
            <a:endParaRPr sz="30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1" name="Google Shape;91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1851" y="3213363"/>
            <a:ext cx="1261225" cy="1324587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9"/>
              </a:srgbClr>
            </a:outerShdw>
          </a:effectLst>
        </p:spPr>
      </p:pic>
      <p:sp>
        <p:nvSpPr>
          <p:cNvPr id="92" name="Google Shape;92;p12"/>
          <p:cNvSpPr txBox="1"/>
          <p:nvPr/>
        </p:nvSpPr>
        <p:spPr>
          <a:xfrm>
            <a:off x="2705600" y="3433525"/>
            <a:ext cx="5124000" cy="7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Коммуникационные риски</a:t>
            </a:r>
            <a:endParaRPr/>
          </a:p>
        </p:txBody>
      </p:sp>
      <p:pic>
        <p:nvPicPr>
          <p:cNvPr id="93" name="Google Shape;93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8475" y="4725400"/>
            <a:ext cx="1314600" cy="87420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9"/>
              </a:srgbClr>
            </a:outerShdw>
          </a:effectLst>
        </p:spPr>
      </p:pic>
      <p:sp>
        <p:nvSpPr>
          <p:cNvPr id="94" name="Google Shape;94;p12"/>
          <p:cNvSpPr txBox="1"/>
          <p:nvPr/>
        </p:nvSpPr>
        <p:spPr>
          <a:xfrm>
            <a:off x="2734075" y="4734925"/>
            <a:ext cx="5124000" cy="7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Электронные риски</a:t>
            </a:r>
            <a:endParaRPr/>
          </a:p>
        </p:txBody>
      </p:sp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3"/>
          <p:cNvSpPr txBox="1">
            <a:spLocks noGrp="1"/>
          </p:cNvSpPr>
          <p:nvPr>
            <p:ph type="ctrTitle"/>
          </p:nvPr>
        </p:nvSpPr>
        <p:spPr>
          <a:xfrm>
            <a:off x="818125" y="1268760"/>
            <a:ext cx="8831100" cy="7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lang="ru-RU" dirty="0" err="1"/>
              <a:t>Киберпреступления</a:t>
            </a:r>
            <a:r>
              <a:rPr lang="ru-RU" dirty="0"/>
              <a:t> в цифрах</a:t>
            </a:r>
            <a:endParaRPr dirty="0"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endParaRPr dirty="0"/>
          </a:p>
        </p:txBody>
      </p:sp>
      <p:sp>
        <p:nvSpPr>
          <p:cNvPr id="101" name="Google Shape;101;p13"/>
          <p:cNvSpPr txBox="1"/>
          <p:nvPr/>
        </p:nvSpPr>
        <p:spPr>
          <a:xfrm>
            <a:off x="969119" y="2177457"/>
            <a:ext cx="9227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Ущерб банков от </a:t>
            </a:r>
            <a:r>
              <a:rPr lang="ru-RU" sz="2400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киберпреступников</a:t>
            </a:r>
            <a:r>
              <a:rPr lang="ru-RU" sz="24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в России за 2017 год составил </a:t>
            </a:r>
            <a:r>
              <a:rPr lang="ru-RU" sz="24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1,35 млрд долл.</a:t>
            </a:r>
            <a:endParaRPr sz="2400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2" name="Google Shape;102;p13"/>
          <p:cNvSpPr/>
          <p:nvPr/>
        </p:nvSpPr>
        <p:spPr>
          <a:xfrm>
            <a:off x="983875" y="3343200"/>
            <a:ext cx="8499600" cy="6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smtClean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Общий ущерб в России за </a:t>
            </a:r>
            <a:r>
              <a:rPr lang="ru-RU" sz="24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первое полугодие 2017 года ущерб составил более </a:t>
            </a:r>
            <a:r>
              <a:rPr lang="ru-RU" sz="24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18 млн долларов</a:t>
            </a:r>
            <a:r>
              <a:rPr lang="ru-RU" sz="24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2400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3" name="Google Shape;103;p13"/>
          <p:cNvSpPr/>
          <p:nvPr/>
        </p:nvSpPr>
        <p:spPr>
          <a:xfrm>
            <a:off x="987925" y="4376125"/>
            <a:ext cx="87024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Растет количество</a:t>
            </a:r>
            <a:r>
              <a:rPr lang="ru-RU" sz="2400" i="0" u="none" strike="noStrike" cap="none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преступлений совершаемых с использованием современных технологий</a:t>
            </a:r>
            <a:r>
              <a:rPr lang="ru-RU" sz="24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endParaRPr sz="24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0" u="none" strike="noStrike" cap="none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2013 </a:t>
            </a:r>
            <a:r>
              <a:rPr lang="ru-RU" sz="24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-</a:t>
            </a:r>
            <a:r>
              <a:rPr lang="ru-RU" sz="2400" i="0" u="none" strike="noStrike" cap="none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2016 год увеличилось в 6 раз - с 11 до 66 тысяч. </a:t>
            </a:r>
            <a:endParaRPr sz="24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З</a:t>
            </a:r>
            <a:r>
              <a:rPr lang="ru-RU" sz="2400" b="1" i="0" u="none" strike="noStrike" cap="none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а шесть месяцев 2017 года </a:t>
            </a:r>
            <a:r>
              <a:rPr lang="ru-RU" sz="2400" b="1" dirty="0" smtClean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составило</a:t>
            </a:r>
            <a:r>
              <a:rPr lang="ru-RU" sz="2400" b="1" i="0" u="none" strike="noStrike" cap="none" dirty="0" smtClean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ru-RU" sz="24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- </a:t>
            </a:r>
            <a:r>
              <a:rPr lang="ru-RU" sz="2400" b="1" i="0" u="none" strike="noStrike" cap="none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40 тысяч.</a:t>
            </a:r>
            <a:endParaRPr sz="2400" b="1" dirty="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4"/>
          <p:cNvSpPr txBox="1">
            <a:spLocks noGrp="1"/>
          </p:cNvSpPr>
          <p:nvPr>
            <p:ph type="ctrTitle"/>
          </p:nvPr>
        </p:nvSpPr>
        <p:spPr>
          <a:xfrm>
            <a:off x="911424" y="1289175"/>
            <a:ext cx="8831100" cy="7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lang="ru-RU" dirty="0"/>
              <a:t>Варианты защиты</a:t>
            </a:r>
            <a:endParaRPr dirty="0"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endParaRPr dirty="0"/>
          </a:p>
        </p:txBody>
      </p:sp>
      <p:sp>
        <p:nvSpPr>
          <p:cNvPr id="110" name="Google Shape;110;p14"/>
          <p:cNvSpPr txBox="1"/>
          <p:nvPr/>
        </p:nvSpPr>
        <p:spPr>
          <a:xfrm>
            <a:off x="973356" y="3491748"/>
            <a:ext cx="9227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Услуги от операторов</a:t>
            </a:r>
            <a:endParaRPr sz="2400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1" name="Google Shape;111;p14"/>
          <p:cNvSpPr txBox="1"/>
          <p:nvPr/>
        </p:nvSpPr>
        <p:spPr>
          <a:xfrm>
            <a:off x="983432" y="3933056"/>
            <a:ext cx="9227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Установка приложений</a:t>
            </a:r>
            <a:endParaRPr sz="2400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2" name="Google Shape;112;p14"/>
          <p:cNvSpPr txBox="1"/>
          <p:nvPr/>
        </p:nvSpPr>
        <p:spPr>
          <a:xfrm>
            <a:off x="983432" y="4427852"/>
            <a:ext cx="9227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Функции браузеров</a:t>
            </a:r>
            <a:endParaRPr sz="2400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3" name="Google Shape;113;p14"/>
          <p:cNvSpPr txBox="1"/>
          <p:nvPr/>
        </p:nvSpPr>
        <p:spPr>
          <a:xfrm>
            <a:off x="911424" y="2420888"/>
            <a:ext cx="9227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Общение с ребенком и </a:t>
            </a:r>
            <a:r>
              <a:rPr lang="ru-RU" sz="2800" b="1" dirty="0" smtClean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знание </a:t>
            </a:r>
            <a:r>
              <a:rPr lang="ru-RU" sz="28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простых правил</a:t>
            </a:r>
            <a:endParaRPr sz="2800" b="1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" name="Google Shape;112;p14"/>
          <p:cNvSpPr txBox="1"/>
          <p:nvPr/>
        </p:nvSpPr>
        <p:spPr>
          <a:xfrm>
            <a:off x="983432" y="4931908"/>
            <a:ext cx="9227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smtClean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Государство</a:t>
            </a:r>
            <a:endParaRPr sz="2400" dirty="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5"/>
          <p:cNvSpPr txBox="1">
            <a:spLocks noGrp="1"/>
          </p:cNvSpPr>
          <p:nvPr>
            <p:ph type="ctrTitle"/>
          </p:nvPr>
        </p:nvSpPr>
        <p:spPr>
          <a:xfrm>
            <a:off x="865300" y="1060575"/>
            <a:ext cx="8831100" cy="7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lang="ru-RU" dirty="0"/>
              <a:t>Памятка родителям</a:t>
            </a:r>
            <a:endParaRPr dirty="0"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endParaRPr dirty="0"/>
          </a:p>
        </p:txBody>
      </p:sp>
      <p:pic>
        <p:nvPicPr>
          <p:cNvPr id="120" name="Google Shape;120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6291" y="1902703"/>
            <a:ext cx="1828800" cy="97155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5"/>
          <p:cNvSpPr/>
          <p:nvPr/>
        </p:nvSpPr>
        <p:spPr>
          <a:xfrm>
            <a:off x="2791206" y="1911475"/>
            <a:ext cx="6008100" cy="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latin typeface="Roboto"/>
                <a:ea typeface="Roboto"/>
                <a:cs typeface="Roboto"/>
                <a:sym typeface="Roboto"/>
              </a:rPr>
              <a:t>В</a:t>
            </a:r>
            <a:r>
              <a:rPr lang="ru-RU" sz="24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первую очередь помощник в поиске информации и образовании.</a:t>
            </a:r>
            <a:endParaRPr sz="2400" dirty="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2" name="Google Shape;122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5353" y="3023468"/>
            <a:ext cx="1790700" cy="962025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5"/>
          <p:cNvSpPr/>
          <p:nvPr/>
        </p:nvSpPr>
        <p:spPr>
          <a:xfrm>
            <a:off x="2862100" y="3027488"/>
            <a:ext cx="6008100" cy="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latin typeface="Roboto"/>
                <a:ea typeface="Roboto"/>
                <a:cs typeface="Roboto"/>
                <a:sym typeface="Roboto"/>
              </a:rPr>
              <a:t>Н</a:t>
            </a:r>
            <a:r>
              <a:rPr lang="ru-RU" sz="24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ельзя раскрывать личные данные. </a:t>
            </a:r>
            <a:r>
              <a:rPr lang="ru-RU" sz="2400">
                <a:latin typeface="Roboto"/>
                <a:ea typeface="Roboto"/>
                <a:cs typeface="Roboto"/>
                <a:sym typeface="Roboto"/>
              </a:rPr>
              <a:t>П</a:t>
            </a:r>
            <a:r>
              <a:rPr lang="ru-RU" sz="24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омогите придумать псевдоним.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4" name="Google Shape;124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0119" y="4239398"/>
            <a:ext cx="1781175" cy="1038225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5"/>
          <p:cNvSpPr/>
          <p:nvPr/>
        </p:nvSpPr>
        <p:spPr>
          <a:xfrm>
            <a:off x="2862100" y="4143525"/>
            <a:ext cx="5619000" cy="11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latin typeface="Roboto"/>
                <a:ea typeface="Roboto"/>
                <a:cs typeface="Roboto"/>
                <a:sym typeface="Roboto"/>
              </a:rPr>
              <a:t>Предупредить об опасном </a:t>
            </a:r>
            <a:r>
              <a:rPr lang="ru-RU" sz="24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контент</a:t>
            </a:r>
            <a:r>
              <a:rPr lang="ru-RU" sz="2400">
                <a:latin typeface="Roboto"/>
                <a:ea typeface="Roboto"/>
                <a:cs typeface="Roboto"/>
                <a:sym typeface="Roboto"/>
              </a:rPr>
              <a:t>е</a:t>
            </a:r>
            <a:r>
              <a:rPr lang="ru-RU" sz="24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злоумышленника</a:t>
            </a:r>
            <a:r>
              <a:rPr lang="ru-RU" sz="2400">
                <a:latin typeface="Roboto"/>
                <a:ea typeface="Roboto"/>
                <a:cs typeface="Roboto"/>
                <a:sym typeface="Roboto"/>
              </a:rPr>
              <a:t>х</a:t>
            </a:r>
            <a:r>
              <a:rPr lang="ru-RU" sz="24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При встрече с опасным контентом ребенок должен рассказать о нем родителям.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6" name="Google Shape;126;p1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43144" y="1823576"/>
            <a:ext cx="17907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007BC3"/>
      </a:dk2>
      <a:lt2>
        <a:srgbClr val="E7E6E6"/>
      </a:lt2>
      <a:accent1>
        <a:srgbClr val="E84734"/>
      </a:accent1>
      <a:accent2>
        <a:srgbClr val="555759"/>
      </a:accent2>
      <a:accent3>
        <a:srgbClr val="009427"/>
      </a:accent3>
      <a:accent4>
        <a:srgbClr val="DA0000"/>
      </a:accent4>
      <a:accent5>
        <a:srgbClr val="FFDD00"/>
      </a:accent5>
      <a:accent6>
        <a:srgbClr val="00CCC6"/>
      </a:accent6>
      <a:hlink>
        <a:srgbClr val="0581C1"/>
      </a:hlink>
      <a:folHlink>
        <a:srgbClr val="BB20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480</Words>
  <Application>Microsoft Office PowerPoint</Application>
  <PresentationFormat>Произвольный</PresentationFormat>
  <Paragraphs>88</Paragraphs>
  <Slides>17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Roboto</vt:lpstr>
      <vt:lpstr>PT Sans</vt:lpstr>
      <vt:lpstr>Office Theme</vt:lpstr>
      <vt:lpstr>Интернет риски Безопасный интернет</vt:lpstr>
      <vt:lpstr>Функция интернета</vt:lpstr>
      <vt:lpstr>Нужен ли Интернет Детям? </vt:lpstr>
      <vt:lpstr>Интернет-угрозы? Нет, не слышал </vt:lpstr>
      <vt:lpstr>Презентация PowerPoint</vt:lpstr>
      <vt:lpstr>Основные интернет-риски </vt:lpstr>
      <vt:lpstr>Киберпреступления в цифрах </vt:lpstr>
      <vt:lpstr>Варианты защиты </vt:lpstr>
      <vt:lpstr>Памятка родителям </vt:lpstr>
      <vt:lpstr>Памятка родителям</vt:lpstr>
      <vt:lpstr>Общие правила для всех </vt:lpstr>
      <vt:lpstr>Презентация PowerPoint</vt:lpstr>
      <vt:lpstr>Интернет это инструмент</vt:lpstr>
      <vt:lpstr>Законодательство</vt:lpstr>
      <vt:lpstr>Рекомендации</vt:lpstr>
      <vt:lpstr>Вреден ли телефон детям?</vt:lpstr>
      <vt:lpstr>Вопросы?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Интернет риски Безопасный интернет</dc:title>
  <dc:creator>Татьяна Мингалеева</dc:creator>
  <cp:lastModifiedBy>Вильданов Ильгиз Равилевич</cp:lastModifiedBy>
  <cp:revision>17</cp:revision>
  <dcterms:modified xsi:type="dcterms:W3CDTF">2018-12-03T08:08:05Z</dcterms:modified>
</cp:coreProperties>
</file>